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66" r:id="rId3"/>
    <p:sldId id="267" r:id="rId4"/>
    <p:sldId id="260" r:id="rId5"/>
    <p:sldId id="268" r:id="rId6"/>
    <p:sldId id="258" r:id="rId7"/>
    <p:sldId id="274" r:id="rId8"/>
    <p:sldId id="270" r:id="rId9"/>
    <p:sldId id="265" r:id="rId10"/>
    <p:sldId id="277" r:id="rId11"/>
    <p:sldId id="276" r:id="rId12"/>
    <p:sldId id="279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1A8D"/>
    <a:srgbClr val="B5A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3088" autoAdjust="0"/>
  </p:normalViewPr>
  <p:slideViewPr>
    <p:cSldViewPr snapToGrid="0">
      <p:cViewPr varScale="1">
        <p:scale>
          <a:sx n="41" d="100"/>
          <a:sy n="41" d="100"/>
        </p:scale>
        <p:origin x="14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1AB9A-C860-4D6F-8E18-72B11FB53A7A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ED7C3-180A-4643-A76C-444D08B8D7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56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therlandish" TargetMode="External"/><Relationship Id="rId7" Type="http://schemas.openxmlformats.org/officeDocument/2006/relationships/hyperlink" Target="https://en.wikipedia.org/wiki/Antwerp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Publisher" TargetMode="External"/><Relationship Id="rId5" Type="http://schemas.openxmlformats.org/officeDocument/2006/relationships/hyperlink" Target="https://en.wikipedia.org/wiki/Engraver" TargetMode="External"/><Relationship Id="rId4" Type="http://schemas.openxmlformats.org/officeDocument/2006/relationships/hyperlink" Target="https://en.wikipedia.org/wiki/Cartographer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Gerard de </a:t>
            </a:r>
            <a:r>
              <a:rPr lang="nb-NO" dirty="0" err="1" smtClean="0"/>
              <a:t>Jode</a:t>
            </a:r>
            <a:r>
              <a:rPr lang="nb-NO" dirty="0" smtClean="0"/>
              <a:t>, </a:t>
            </a:r>
          </a:p>
          <a:p>
            <a:r>
              <a:rPr lang="nb-NO" dirty="0" smtClean="0"/>
              <a:t>1570,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264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Nordlit</a:t>
            </a:r>
            <a:r>
              <a:rPr lang="nb-NO" dirty="0" smtClean="0"/>
              <a:t> is </a:t>
            </a:r>
            <a:r>
              <a:rPr lang="nb-NO" dirty="0" err="1" smtClean="0"/>
              <a:t>published</a:t>
            </a:r>
            <a:r>
              <a:rPr lang="nb-NO" dirty="0" smtClean="0"/>
              <a:t> by </a:t>
            </a:r>
            <a:r>
              <a:rPr lang="nb-NO" dirty="0" err="1" smtClean="0"/>
              <a:t>the</a:t>
            </a:r>
            <a:r>
              <a:rPr lang="nb-NO" dirty="0" smtClean="0"/>
              <a:t> Department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Language and </a:t>
            </a:r>
            <a:r>
              <a:rPr lang="nb-NO" baseline="0" dirty="0" err="1" smtClean="0"/>
              <a:t>Culture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2905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entity-fished content visible on the site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40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Free</a:t>
            </a:r>
            <a:endParaRPr lang="nb-NO" dirty="0" smtClean="0"/>
          </a:p>
          <a:p>
            <a:r>
              <a:rPr lang="nb-NO" dirty="0" smtClean="0"/>
              <a:t>8 peer-</a:t>
            </a:r>
            <a:r>
              <a:rPr lang="nb-NO" dirty="0" err="1" smtClean="0"/>
              <a:t>reviewed</a:t>
            </a:r>
            <a:r>
              <a:rPr lang="nb-NO" dirty="0" smtClean="0"/>
              <a:t> journals</a:t>
            </a:r>
          </a:p>
          <a:p>
            <a:pPr lvl="1"/>
            <a:r>
              <a:rPr lang="nb-NO" dirty="0" smtClean="0"/>
              <a:t>7 in DOAJ, 1 in </a:t>
            </a:r>
            <a:r>
              <a:rPr lang="nb-NO" dirty="0" err="1" smtClean="0"/>
              <a:t>Scopus</a:t>
            </a:r>
            <a:endParaRPr lang="nb-NO" dirty="0" smtClean="0"/>
          </a:p>
          <a:p>
            <a:r>
              <a:rPr lang="nb-NO" dirty="0" smtClean="0"/>
              <a:t>7 non-peer-</a:t>
            </a:r>
            <a:r>
              <a:rPr lang="nb-NO" dirty="0" err="1" smtClean="0"/>
              <a:t>reviewed</a:t>
            </a:r>
            <a:r>
              <a:rPr lang="nb-NO" dirty="0" smtClean="0"/>
              <a:t> series</a:t>
            </a:r>
          </a:p>
          <a:p>
            <a:r>
              <a:rPr lang="nb-NO" dirty="0" smtClean="0"/>
              <a:t>OJS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Organization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service:</a:t>
            </a:r>
          </a:p>
          <a:p>
            <a:r>
              <a:rPr lang="nb-NO" dirty="0" smtClean="0"/>
              <a:t>1 FTE (</a:t>
            </a:r>
            <a:r>
              <a:rPr lang="nb-NO" i="1" dirty="0" smtClean="0"/>
              <a:t>5 </a:t>
            </a:r>
            <a:r>
              <a:rPr lang="nb-NO" i="1" dirty="0" err="1" smtClean="0"/>
              <a:t>people</a:t>
            </a:r>
            <a:r>
              <a:rPr lang="nb-NO" dirty="0" smtClean="0"/>
              <a:t>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943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It’s a </a:t>
            </a:r>
            <a:r>
              <a:rPr lang="nb-NO" dirty="0" err="1" smtClean="0"/>
              <a:t>publishing</a:t>
            </a:r>
            <a:r>
              <a:rPr lang="nb-NO" dirty="0" smtClean="0"/>
              <a:t> service </a:t>
            </a:r>
            <a:r>
              <a:rPr lang="nb-NO" dirty="0" err="1" smtClean="0"/>
              <a:t>based</a:t>
            </a:r>
            <a:r>
              <a:rPr lang="nb-NO" dirty="0" smtClean="0"/>
              <a:t> 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library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level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quite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basic</a:t>
            </a:r>
            <a:r>
              <a:rPr lang="nb-NO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1 FTE – 5 </a:t>
            </a:r>
            <a:r>
              <a:rPr lang="nb-NO" baseline="0" dirty="0" err="1" smtClean="0"/>
              <a:t>people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publishing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experience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self-taught</a:t>
            </a:r>
            <a:r>
              <a:rPr lang="nb-NO" baseline="0" dirty="0" smtClean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No </a:t>
            </a:r>
            <a:r>
              <a:rPr lang="nb-NO" baseline="0" dirty="0" err="1" smtClean="0"/>
              <a:t>bespoke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budget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service, and </a:t>
            </a:r>
            <a:r>
              <a:rPr lang="nb-NO" baseline="0" dirty="0" err="1" smtClean="0"/>
              <a:t>w</a:t>
            </a:r>
            <a:r>
              <a:rPr lang="nb-NO" dirty="0" err="1" smtClean="0"/>
              <a:t>e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not </a:t>
            </a:r>
            <a:r>
              <a:rPr lang="nb-NO" dirty="0" err="1" smtClean="0"/>
              <a:t>aware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journals’ </a:t>
            </a:r>
            <a:r>
              <a:rPr lang="nb-NO" dirty="0" err="1" smtClean="0"/>
              <a:t>budgets</a:t>
            </a:r>
            <a:r>
              <a:rPr lang="nb-NO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3372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Selected</a:t>
            </a:r>
            <a:r>
              <a:rPr lang="nb-NO" dirty="0" smtClean="0"/>
              <a:t> </a:t>
            </a:r>
            <a:r>
              <a:rPr lang="nb-NO" dirty="0" err="1" smtClean="0"/>
              <a:t>publications</a:t>
            </a:r>
            <a:endParaRPr lang="nb-NO" dirty="0" smtClean="0"/>
          </a:p>
          <a:p>
            <a:r>
              <a:rPr lang="nb-NO" dirty="0" smtClean="0"/>
              <a:t>Collaboration </a:t>
            </a:r>
            <a:r>
              <a:rPr lang="nb-NO" dirty="0" err="1" smtClean="0"/>
              <a:t>between</a:t>
            </a:r>
            <a:r>
              <a:rPr lang="nb-NO" dirty="0" smtClean="0"/>
              <a:t> </a:t>
            </a:r>
            <a:r>
              <a:rPr lang="nb-NO" i="1" dirty="0" err="1" smtClean="0"/>
              <a:t>Septentrio</a:t>
            </a:r>
            <a:r>
              <a:rPr lang="nb-NO" i="1" dirty="0" smtClean="0"/>
              <a:t> staff – editor – </a:t>
            </a:r>
            <a:r>
              <a:rPr lang="nb-NO" i="1" dirty="0" err="1" smtClean="0"/>
              <a:t>author</a:t>
            </a:r>
            <a:r>
              <a:rPr lang="nb-NO" i="1" dirty="0" smtClean="0"/>
              <a:t> </a:t>
            </a:r>
          </a:p>
          <a:p>
            <a:r>
              <a:rPr lang="nb-NO" dirty="0" err="1" smtClean="0"/>
              <a:t>Starting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library’s</a:t>
            </a:r>
            <a:r>
              <a:rPr lang="nb-NO" dirty="0" smtClean="0"/>
              <a:t> </a:t>
            </a:r>
            <a:r>
              <a:rPr lang="nb-NO" dirty="0" err="1" smtClean="0"/>
              <a:t>own</a:t>
            </a:r>
            <a:r>
              <a:rPr lang="nb-NO" dirty="0" smtClean="0"/>
              <a:t>, non-peer-</a:t>
            </a:r>
            <a:r>
              <a:rPr lang="nb-NO" dirty="0" err="1" smtClean="0"/>
              <a:t>reviewed</a:t>
            </a:r>
            <a:r>
              <a:rPr lang="nb-NO" dirty="0" smtClean="0"/>
              <a:t>, series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548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OCR-ed </a:t>
            </a:r>
            <a:r>
              <a:rPr lang="nb-NO" dirty="0" err="1" smtClean="0"/>
              <a:t>facsimiles</a:t>
            </a:r>
            <a:r>
              <a:rPr lang="nb-NO" dirty="0" smtClean="0"/>
              <a:t> and </a:t>
            </a:r>
            <a:r>
              <a:rPr lang="nb-NO" dirty="0" err="1" smtClean="0"/>
              <a:t>introductions</a:t>
            </a:r>
            <a:r>
              <a:rPr lang="nb-NO" dirty="0" smtClean="0"/>
              <a:t>/</a:t>
            </a:r>
            <a:r>
              <a:rPr lang="nb-NO" dirty="0" err="1" smtClean="0"/>
              <a:t>articles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572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Gothic</a:t>
            </a:r>
            <a:r>
              <a:rPr lang="nb-NO" dirty="0" smtClean="0"/>
              <a:t> script,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authors</a:t>
            </a:r>
            <a:r>
              <a:rPr lang="nb-NO" baseline="0" dirty="0" smtClean="0"/>
              <a:t>. </a:t>
            </a:r>
          </a:p>
          <a:p>
            <a:r>
              <a:rPr lang="nb-NO" baseline="0" dirty="0" err="1" smtClean="0"/>
              <a:t>Added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value</a:t>
            </a:r>
            <a:r>
              <a:rPr lang="nb-NO" baseline="0" dirty="0" smtClean="0"/>
              <a:t>: </a:t>
            </a:r>
            <a:r>
              <a:rPr lang="nb-NO" baseline="0" dirty="0" err="1" smtClean="0"/>
              <a:t>archaic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place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names</a:t>
            </a:r>
            <a:r>
              <a:rPr lang="nb-NO" baseline="0" dirty="0" smtClean="0"/>
              <a:t>. </a:t>
            </a:r>
          </a:p>
          <a:p>
            <a:r>
              <a:rPr lang="nb-NO" baseline="0" dirty="0" smtClean="0"/>
              <a:t>New </a:t>
            </a:r>
            <a:r>
              <a:rPr lang="nb-NO" baseline="0" dirty="0" err="1" smtClean="0"/>
              <a:t>life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digitized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books</a:t>
            </a:r>
            <a:endParaRPr lang="nb-NO" baseline="0" dirty="0" smtClean="0"/>
          </a:p>
          <a:p>
            <a:endParaRPr lang="nb-NO" dirty="0" smtClean="0"/>
          </a:p>
          <a:p>
            <a:r>
              <a:rPr lang="nb-NO" dirty="0" smtClean="0"/>
              <a:t>The </a:t>
            </a:r>
            <a:r>
              <a:rPr lang="nb-NO" dirty="0" err="1" smtClean="0"/>
              <a:t>entry</a:t>
            </a:r>
            <a:r>
              <a:rPr lang="nb-NO" dirty="0" smtClean="0"/>
              <a:t> for Christiania </a:t>
            </a:r>
            <a:r>
              <a:rPr lang="nb-NO" dirty="0" err="1" smtClean="0"/>
              <a:t>was</a:t>
            </a:r>
            <a:r>
              <a:rPr lang="nb-NO" dirty="0" smtClean="0"/>
              <a:t> </a:t>
            </a:r>
            <a:r>
              <a:rPr lang="nb-NO" dirty="0" err="1" smtClean="0"/>
              <a:t>obtained</a:t>
            </a:r>
            <a:r>
              <a:rPr lang="nb-NO" dirty="0" smtClean="0"/>
              <a:t> </a:t>
            </a:r>
            <a:r>
              <a:rPr lang="nb-NO" dirty="0" err="1" smtClean="0"/>
              <a:t>through</a:t>
            </a:r>
            <a:r>
              <a:rPr lang="nb-NO" dirty="0" smtClean="0"/>
              <a:t> term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look</a:t>
            </a:r>
            <a:r>
              <a:rPr lang="nb-NO" baseline="0" dirty="0" smtClean="0"/>
              <a:t>-up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http://cloud.science-miner.com/nerd/. The PDF </a:t>
            </a:r>
            <a:r>
              <a:rPr lang="nb-NO" baseline="0" dirty="0" err="1" smtClean="0"/>
              <a:t>disambiguation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function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didn’t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recognize</a:t>
            </a:r>
            <a:r>
              <a:rPr lang="nb-NO" baseline="0" dirty="0" smtClean="0"/>
              <a:t> Christiania as a term.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9292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Train NERD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parse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CamelCase</a:t>
            </a:r>
            <a:r>
              <a:rPr lang="nb-NO" baseline="0" dirty="0" smtClean="0"/>
              <a:t>?</a:t>
            </a:r>
          </a:p>
          <a:p>
            <a:r>
              <a:rPr lang="nb-NO" baseline="0" dirty="0" smtClean="0"/>
              <a:t>And </a:t>
            </a:r>
            <a:r>
              <a:rPr lang="nb-NO" baseline="0" dirty="0" err="1" smtClean="0"/>
              <a:t>how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does</a:t>
            </a:r>
            <a:r>
              <a:rPr lang="nb-NO" baseline="0" dirty="0" smtClean="0"/>
              <a:t> NERD fare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it </a:t>
            </a:r>
            <a:r>
              <a:rPr lang="nb-NO" baseline="0" dirty="0" err="1" smtClean="0"/>
              <a:t>comes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incompletely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spelled</a:t>
            </a:r>
            <a:r>
              <a:rPr lang="nb-NO" baseline="0" dirty="0" smtClean="0"/>
              <a:t> terms: e.g. a </a:t>
            </a:r>
            <a:r>
              <a:rPr lang="nb-NO" baseline="0" dirty="0" err="1" smtClean="0"/>
              <a:t>character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missing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replaced</a:t>
            </a:r>
            <a:r>
              <a:rPr lang="nb-NO" baseline="0" dirty="0" smtClean="0"/>
              <a:t> by an </a:t>
            </a:r>
            <a:r>
              <a:rPr lang="nb-NO" baseline="0" dirty="0" err="1" smtClean="0"/>
              <a:t>alphanumeric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character</a:t>
            </a:r>
            <a:r>
              <a:rPr lang="nb-NO" baseline="0" dirty="0" smtClean="0"/>
              <a:t>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9036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1570, Gerard de </a:t>
            </a:r>
            <a:r>
              <a:rPr lang="nb-NO" dirty="0" err="1" smtClean="0"/>
              <a:t>Jode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168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Would</a:t>
            </a:r>
            <a:r>
              <a:rPr lang="nb-NO" dirty="0" smtClean="0"/>
              <a:t> </a:t>
            </a:r>
            <a:r>
              <a:rPr lang="nb-NO" dirty="0" err="1" smtClean="0"/>
              <a:t>this</a:t>
            </a:r>
            <a:r>
              <a:rPr lang="nb-NO" dirty="0" smtClean="0"/>
              <a:t> be a </a:t>
            </a:r>
            <a:r>
              <a:rPr lang="nb-NO" dirty="0" err="1" smtClean="0"/>
              <a:t>project</a:t>
            </a:r>
            <a:r>
              <a:rPr lang="nb-NO" dirty="0" smtClean="0"/>
              <a:t> for </a:t>
            </a:r>
            <a:r>
              <a:rPr lang="nb-NO" dirty="0" err="1" smtClean="0"/>
              <a:t>entity-fishing</a:t>
            </a:r>
            <a:r>
              <a:rPr lang="nb-NO" dirty="0" smtClean="0"/>
              <a:t>, or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err="1" smtClean="0"/>
              <a:t>there</a:t>
            </a:r>
            <a:r>
              <a:rPr lang="nb-NO" dirty="0" smtClean="0"/>
              <a:t> be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much</a:t>
            </a:r>
            <a:r>
              <a:rPr lang="nb-NO" baseline="0" dirty="0" smtClean="0"/>
              <a:t> manual </a:t>
            </a:r>
            <a:r>
              <a:rPr lang="nb-NO" baseline="0" dirty="0" err="1" smtClean="0"/>
              <a:t>labour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involved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motivate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e-f?</a:t>
            </a:r>
          </a:p>
          <a:p>
            <a:r>
              <a:rPr lang="nb-NO" dirty="0" err="1" smtClean="0"/>
              <a:t>Issues</a:t>
            </a:r>
            <a:r>
              <a:rPr lang="nb-NO" dirty="0" smtClean="0"/>
              <a:t>: format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maps</a:t>
            </a:r>
            <a:r>
              <a:rPr lang="nb-NO" baseline="0" dirty="0" smtClean="0"/>
              <a:t>?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kind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programme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contemporary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maps</a:t>
            </a:r>
            <a:r>
              <a:rPr lang="nb-NO" baseline="0" dirty="0" smtClean="0"/>
              <a:t>?</a:t>
            </a:r>
          </a:p>
          <a:p>
            <a:endParaRPr lang="nb-NO" dirty="0" smtClean="0"/>
          </a:p>
          <a:p>
            <a:r>
              <a:rPr lang="nb-NO" dirty="0" smtClean="0"/>
              <a:t>1570, Gerard de </a:t>
            </a:r>
            <a:r>
              <a:rPr lang="nb-NO" dirty="0" err="1" smtClean="0"/>
              <a:t>Jode</a:t>
            </a:r>
            <a:endParaRPr lang="nb-NO" dirty="0" smtClean="0"/>
          </a:p>
          <a:p>
            <a:r>
              <a:rPr lang="nb-NO" dirty="0" err="1" smtClean="0"/>
              <a:t>Warping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old</a:t>
            </a:r>
            <a:r>
              <a:rPr lang="nb-NO" dirty="0" smtClean="0"/>
              <a:t> </a:t>
            </a:r>
            <a:r>
              <a:rPr lang="nb-NO" dirty="0" err="1" smtClean="0"/>
              <a:t>map</a:t>
            </a:r>
            <a:r>
              <a:rPr lang="nb-NO" dirty="0" smtClean="0"/>
              <a:t> (rubber </a:t>
            </a:r>
            <a:r>
              <a:rPr lang="nb-NO" dirty="0" err="1" smtClean="0"/>
              <a:t>sheeting</a:t>
            </a:r>
            <a:r>
              <a:rPr lang="nb-NO" dirty="0" smtClean="0"/>
              <a:t> it) to </a:t>
            </a:r>
            <a:r>
              <a:rPr lang="nb-NO" dirty="0" err="1" smtClean="0"/>
              <a:t>fit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modern</a:t>
            </a:r>
            <a:r>
              <a:rPr lang="nb-NO" dirty="0" smtClean="0"/>
              <a:t> </a:t>
            </a:r>
            <a:r>
              <a:rPr lang="nb-NO" dirty="0" err="1" smtClean="0"/>
              <a:t>map</a:t>
            </a:r>
            <a:r>
              <a:rPr lang="nb-NO" dirty="0" smtClean="0"/>
              <a:t> </a:t>
            </a:r>
            <a:r>
              <a:rPr lang="nb-NO" dirty="0" err="1" smtClean="0"/>
              <a:t>would</a:t>
            </a:r>
            <a:r>
              <a:rPr lang="nb-NO" dirty="0" smtClean="0"/>
              <a:t> not be </a:t>
            </a:r>
            <a:r>
              <a:rPr lang="nb-NO" dirty="0" err="1" smtClean="0"/>
              <a:t>interesting</a:t>
            </a:r>
            <a:r>
              <a:rPr lang="nb-NO" dirty="0" smtClean="0"/>
              <a:t>. And </a:t>
            </a:r>
            <a:r>
              <a:rPr lang="nb-NO" dirty="0" err="1" smtClean="0"/>
              <a:t>probably</a:t>
            </a:r>
            <a:r>
              <a:rPr lang="nb-NO" dirty="0" smtClean="0"/>
              <a:t> </a:t>
            </a:r>
            <a:r>
              <a:rPr lang="nb-NO" dirty="0" err="1" smtClean="0"/>
              <a:t>very</a:t>
            </a:r>
            <a:r>
              <a:rPr lang="nb-NO" dirty="0" smtClean="0"/>
              <a:t> </a:t>
            </a:r>
            <a:r>
              <a:rPr lang="nb-NO" dirty="0" err="1" smtClean="0"/>
              <a:t>difficult</a:t>
            </a:r>
            <a:r>
              <a:rPr lang="nb-NO" dirty="0" smtClean="0"/>
              <a:t> to do: rubber </a:t>
            </a:r>
            <a:r>
              <a:rPr lang="nb-NO" dirty="0" err="1" smtClean="0"/>
              <a:t>sheeting</a:t>
            </a:r>
            <a:r>
              <a:rPr lang="nb-NO" dirty="0" smtClean="0"/>
              <a:t> is done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maps</a:t>
            </a:r>
            <a:r>
              <a:rPr lang="nb-NO" dirty="0" smtClean="0"/>
              <a:t> from </a:t>
            </a:r>
            <a:r>
              <a:rPr lang="nb-NO" dirty="0" err="1" smtClean="0"/>
              <a:t>the</a:t>
            </a:r>
            <a:r>
              <a:rPr lang="nb-NO" dirty="0" smtClean="0"/>
              <a:t> half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XIX </a:t>
            </a:r>
            <a:r>
              <a:rPr lang="nb-NO" dirty="0" err="1" smtClean="0"/>
              <a:t>century</a:t>
            </a:r>
            <a:r>
              <a:rPr lang="nb-NO" dirty="0" smtClean="0"/>
              <a:t>, </a:t>
            </a:r>
            <a:r>
              <a:rPr lang="nb-NO" dirty="0" err="1" smtClean="0"/>
              <a:t>which</a:t>
            </a:r>
            <a:r>
              <a:rPr lang="nb-NO" dirty="0" smtClean="0"/>
              <a:t> have </a:t>
            </a:r>
            <a:r>
              <a:rPr lang="nb-NO" dirty="0" err="1" smtClean="0"/>
              <a:t>some</a:t>
            </a:r>
            <a:r>
              <a:rPr lang="nb-NO" dirty="0" smtClean="0"/>
              <a:t> </a:t>
            </a:r>
            <a:r>
              <a:rPr lang="nb-NO" dirty="0" err="1" smtClean="0"/>
              <a:t>accuracy</a:t>
            </a:r>
            <a:r>
              <a:rPr lang="nb-NO" dirty="0" smtClean="0"/>
              <a:t>. And I </a:t>
            </a:r>
            <a:r>
              <a:rPr lang="nb-NO" dirty="0" err="1" smtClean="0"/>
              <a:t>think</a:t>
            </a:r>
            <a:r>
              <a:rPr lang="nb-NO" dirty="0" smtClean="0"/>
              <a:t> </a:t>
            </a:r>
            <a:r>
              <a:rPr lang="nb-NO" dirty="0" err="1" smtClean="0"/>
              <a:t>it’s</a:t>
            </a:r>
            <a:r>
              <a:rPr lang="nb-NO" dirty="0" smtClean="0"/>
              <a:t> most </a:t>
            </a:r>
            <a:r>
              <a:rPr lang="nb-NO" dirty="0" err="1" smtClean="0"/>
              <a:t>interesting</a:t>
            </a:r>
            <a:r>
              <a:rPr lang="nb-NO" dirty="0" smtClean="0"/>
              <a:t> </a:t>
            </a:r>
            <a:r>
              <a:rPr lang="nb-NO" dirty="0" err="1" smtClean="0"/>
              <a:t>how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old</a:t>
            </a:r>
            <a:r>
              <a:rPr lang="nb-NO" dirty="0" smtClean="0"/>
              <a:t> </a:t>
            </a:r>
            <a:r>
              <a:rPr lang="nb-NO" dirty="0" err="1" smtClean="0"/>
              <a:t>maps</a:t>
            </a:r>
            <a:r>
              <a:rPr lang="nb-NO" dirty="0" smtClean="0"/>
              <a:t> </a:t>
            </a:r>
            <a:r>
              <a:rPr lang="nb-NO" dirty="0" err="1" smtClean="0"/>
              <a:t>were</a:t>
            </a:r>
            <a:r>
              <a:rPr lang="nb-NO" dirty="0" smtClean="0"/>
              <a:t> «</a:t>
            </a:r>
            <a:r>
              <a:rPr lang="nb-NO" dirty="0" err="1" smtClean="0"/>
              <a:t>misrepresenting</a:t>
            </a:r>
            <a:r>
              <a:rPr lang="nb-NO" dirty="0" smtClean="0"/>
              <a:t>»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geography</a:t>
            </a:r>
            <a:r>
              <a:rPr lang="nb-NO" dirty="0" smtClean="0"/>
              <a:t>.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could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go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parallel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responsive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viewing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two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maps</a:t>
            </a:r>
            <a:r>
              <a:rPr lang="nb-NO" baseline="0" dirty="0" smtClean="0"/>
              <a:t>.</a:t>
            </a:r>
            <a:endParaRPr lang="nb-NO" dirty="0" smtClean="0"/>
          </a:p>
          <a:p>
            <a:r>
              <a:rPr lang="nb-NO" dirty="0" err="1" smtClean="0"/>
              <a:t>Issues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digitized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maps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may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format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maps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most </a:t>
            </a:r>
            <a:r>
              <a:rPr lang="nb-NO" baseline="0" dirty="0" err="1" smtClean="0"/>
              <a:t>probably</a:t>
            </a:r>
            <a:r>
              <a:rPr lang="nb-NO" baseline="0" dirty="0" smtClean="0"/>
              <a:t> be in </a:t>
            </a:r>
            <a:r>
              <a:rPr lang="nb-NO" baseline="0" dirty="0" err="1" smtClean="0"/>
              <a:t>some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picture</a:t>
            </a:r>
            <a:r>
              <a:rPr lang="nb-NO" baseline="0" dirty="0" smtClean="0"/>
              <a:t> format – </a:t>
            </a:r>
            <a:r>
              <a:rPr lang="nb-NO" baseline="0" dirty="0" err="1" smtClean="0"/>
              <a:t>does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entity-fishing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pictures</a:t>
            </a:r>
            <a:r>
              <a:rPr lang="nb-NO" baseline="0" dirty="0" smtClean="0"/>
              <a:t> or it </a:t>
            </a:r>
            <a:r>
              <a:rPr lang="nb-NO" baseline="0" dirty="0" err="1" smtClean="0"/>
              <a:t>does</a:t>
            </a:r>
            <a:r>
              <a:rPr lang="nb-NO" baseline="0" dirty="0" smtClean="0"/>
              <a:t> not matter?</a:t>
            </a:r>
            <a:endParaRPr lang="nb-NO" dirty="0" smtClean="0"/>
          </a:p>
          <a:p>
            <a:endParaRPr lang="nb-NO" dirty="0" smtClean="0"/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Gerard de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Jode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(1509–1591) was a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Netherlandish"/>
              </a:rPr>
              <a:t>Netherlandish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artographer"/>
              </a:rPr>
              <a:t>cartographer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Engraver"/>
              </a:rPr>
              <a:t>engraver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Publisher"/>
              </a:rPr>
              <a:t>publisher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who lived and worked 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Antwerp"/>
              </a:rPr>
              <a:t>Antwerp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during the 16th century. 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ED7C3-180A-4643-A76C-444D08B8D79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540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558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431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518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5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250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884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636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311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946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57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80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F29E7-2EA3-474C-B65C-DE90C6151D56}" type="datetimeFigureOut">
              <a:rPr lang="nb-NO" smtClean="0"/>
              <a:t>18.10.2018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FBD48-DEE4-450D-B8F0-EC80ADA24E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760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mp"/><Relationship Id="rId5" Type="http://schemas.openxmlformats.org/officeDocument/2006/relationships/image" Target="../media/image7.png"/><Relationship Id="rId4" Type="http://schemas.openxmlformats.org/officeDocument/2006/relationships/hyperlink" Target="https://septentrio.uit.no/index.php/aurora/article/view/430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19451"/>
          <a:stretch/>
        </p:blipFill>
        <p:spPr>
          <a:xfrm>
            <a:off x="617517" y="1187532"/>
            <a:ext cx="10988633" cy="4605625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8559800" y="838365"/>
            <a:ext cx="3263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3600" dirty="0" err="1"/>
              <a:t>e</a:t>
            </a:r>
            <a:r>
              <a:rPr lang="nb-NO" sz="3600" dirty="0" err="1" smtClean="0"/>
              <a:t>ntity-fishing</a:t>
            </a:r>
            <a:r>
              <a:rPr lang="nb-NO" sz="3600" dirty="0" smtClean="0"/>
              <a:t> at</a:t>
            </a:r>
            <a:endParaRPr lang="nb-NO" sz="36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8375073" y="1817914"/>
            <a:ext cx="3098800" cy="492443"/>
          </a:xfrm>
          <a:prstGeom prst="rect">
            <a:avLst/>
          </a:prstGeom>
          <a:solidFill>
            <a:srgbClr val="B5A479"/>
          </a:solidFill>
        </p:spPr>
        <p:txBody>
          <a:bodyPr wrap="square" rtlCol="0">
            <a:spAutoFit/>
          </a:bodyPr>
          <a:lstStyle/>
          <a:p>
            <a:r>
              <a:rPr lang="nb-NO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Academic</a:t>
            </a:r>
            <a:r>
              <a:rPr lang="nb-NO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Publishing</a:t>
            </a:r>
            <a:endParaRPr lang="nb-NO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5100121" y="3867022"/>
            <a:ext cx="6388100" cy="523220"/>
          </a:xfrm>
          <a:prstGeom prst="rect">
            <a:avLst/>
          </a:prstGeom>
          <a:solidFill>
            <a:srgbClr val="B5A479"/>
          </a:solidFill>
        </p:spPr>
        <p:txBody>
          <a:bodyPr wrap="square" rtlCol="0">
            <a:spAutoFit/>
          </a:bodyPr>
          <a:lstStyle/>
          <a:p>
            <a:r>
              <a:rPr lang="nb-NO" sz="2800" i="1" dirty="0" smtClean="0"/>
              <a:t>Aysa Ekanger, </a:t>
            </a:r>
            <a:r>
              <a:rPr lang="nb-NO" sz="2800" i="1" dirty="0" err="1" smtClean="0"/>
              <a:t>University</a:t>
            </a:r>
            <a:r>
              <a:rPr lang="nb-NO" sz="2800" i="1" dirty="0" smtClean="0"/>
              <a:t> Library </a:t>
            </a:r>
            <a:r>
              <a:rPr lang="nb-NO" sz="2800" i="1" dirty="0" err="1" smtClean="0"/>
              <a:t>of</a:t>
            </a:r>
            <a:r>
              <a:rPr lang="nb-NO" sz="2800" i="1" dirty="0" smtClean="0"/>
              <a:t> Tromsø</a:t>
            </a:r>
            <a:endParaRPr lang="nb-NO" sz="2800" i="1" dirty="0"/>
          </a:p>
        </p:txBody>
      </p:sp>
      <p:cxnSp>
        <p:nvCxnSpPr>
          <p:cNvPr id="9" name="Rett pil 8"/>
          <p:cNvCxnSpPr/>
          <p:nvPr/>
        </p:nvCxnSpPr>
        <p:spPr>
          <a:xfrm flipH="1" flipV="1">
            <a:off x="9838047" y="2832264"/>
            <a:ext cx="968498" cy="1110344"/>
          </a:xfrm>
          <a:prstGeom prst="straightConnector1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5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PDF </a:t>
            </a:r>
            <a:r>
              <a:rPr lang="nb-NO" sz="4000" dirty="0" err="1" smtClean="0"/>
              <a:t>annotation</a:t>
            </a:r>
            <a:r>
              <a:rPr lang="nb-NO" sz="4000" dirty="0" smtClean="0"/>
              <a:t> in </a:t>
            </a:r>
            <a:r>
              <a:rPr lang="nb-NO" sz="4000" dirty="0" err="1" smtClean="0"/>
              <a:t>Septentrio’s</a:t>
            </a:r>
            <a:r>
              <a:rPr lang="nb-NO" sz="4000" dirty="0" smtClean="0"/>
              <a:t> </a:t>
            </a:r>
            <a:r>
              <a:rPr lang="nb-NO" sz="4000" b="1" dirty="0" err="1" smtClean="0"/>
              <a:t>born</a:t>
            </a:r>
            <a:r>
              <a:rPr lang="nb-NO" sz="4000" b="1" dirty="0" smtClean="0"/>
              <a:t>-digital</a:t>
            </a:r>
            <a:r>
              <a:rPr lang="nb-NO" sz="4000" dirty="0" smtClean="0"/>
              <a:t> series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Septentrio</a:t>
            </a:r>
            <a:r>
              <a:rPr lang="nb-NO" dirty="0" smtClean="0"/>
              <a:t> </a:t>
            </a:r>
            <a:r>
              <a:rPr lang="nb-NO" dirty="0" err="1" smtClean="0"/>
              <a:t>Educational</a:t>
            </a:r>
            <a:endParaRPr lang="nb-NO" dirty="0" smtClean="0"/>
          </a:p>
          <a:p>
            <a:pPr lvl="1"/>
            <a:r>
              <a:rPr lang="nb-NO" dirty="0" err="1" smtClean="0"/>
              <a:t>Concepts</a:t>
            </a:r>
            <a:r>
              <a:rPr lang="nb-NO" dirty="0" smtClean="0"/>
              <a:t> and terms</a:t>
            </a:r>
          </a:p>
          <a:p>
            <a:endParaRPr lang="nb-NO" dirty="0" smtClean="0"/>
          </a:p>
          <a:p>
            <a:r>
              <a:rPr lang="nb-NO" dirty="0" err="1" smtClean="0"/>
              <a:t>Nordlit</a:t>
            </a:r>
            <a:endParaRPr lang="nb-NO" dirty="0" smtClean="0"/>
          </a:p>
          <a:p>
            <a:pPr lvl="1"/>
            <a:r>
              <a:rPr lang="nb-NO" dirty="0" smtClean="0"/>
              <a:t>Person </a:t>
            </a:r>
            <a:r>
              <a:rPr lang="nb-NO" dirty="0" err="1" smtClean="0"/>
              <a:t>names</a:t>
            </a:r>
            <a:r>
              <a:rPr lang="nb-NO" dirty="0" smtClean="0"/>
              <a:t>, </a:t>
            </a:r>
            <a:r>
              <a:rPr lang="nb-NO" dirty="0" err="1" smtClean="0"/>
              <a:t>literary</a:t>
            </a:r>
            <a:r>
              <a:rPr lang="nb-NO" dirty="0" smtClean="0"/>
              <a:t> </a:t>
            </a:r>
            <a:r>
              <a:rPr lang="nb-NO" dirty="0" err="1" smtClean="0"/>
              <a:t>works</a:t>
            </a:r>
            <a:r>
              <a:rPr lang="nb-NO" dirty="0" smtClean="0"/>
              <a:t>, </a:t>
            </a:r>
            <a:r>
              <a:rPr lang="nb-NO" dirty="0" err="1" smtClean="0"/>
              <a:t>works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art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91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Wordclouds</a:t>
            </a:r>
            <a:endParaRPr lang="nb-NO" dirty="0"/>
          </a:p>
        </p:txBody>
      </p:sp>
      <p:pic>
        <p:nvPicPr>
          <p:cNvPr id="4" name="Bilde 3" descr="Skjermutklip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/>
          <a:stretch/>
        </p:blipFill>
        <p:spPr>
          <a:xfrm>
            <a:off x="1007154" y="1947553"/>
            <a:ext cx="8871406" cy="376585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7647709" y="1911927"/>
            <a:ext cx="2707574" cy="18881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74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7577" y="1528907"/>
            <a:ext cx="10515600" cy="4883769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sz="6000" b="1" dirty="0" smtClean="0"/>
              <a:t>The end</a:t>
            </a:r>
            <a:br>
              <a:rPr lang="nb-NO" sz="6000" b="1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So, </a:t>
            </a:r>
            <a:r>
              <a:rPr lang="nb-NO" dirty="0" err="1" smtClean="0"/>
              <a:t>where</a:t>
            </a:r>
            <a:r>
              <a:rPr lang="nb-NO" dirty="0" smtClean="0"/>
              <a:t> do </a:t>
            </a:r>
            <a:r>
              <a:rPr lang="nb-NO" dirty="0" err="1" smtClean="0"/>
              <a:t>we</a:t>
            </a:r>
            <a:r>
              <a:rPr lang="nb-NO" dirty="0" smtClean="0"/>
              <a:t> start?</a:t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10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Skjermutkli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87927"/>
            <a:ext cx="9715715" cy="624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3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ultidokument 4"/>
          <p:cNvSpPr/>
          <p:nvPr/>
        </p:nvSpPr>
        <p:spPr>
          <a:xfrm>
            <a:off x="990600" y="1981200"/>
            <a:ext cx="6502400" cy="3340100"/>
          </a:xfrm>
          <a:prstGeom prst="flowChartMultidocumen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 dirty="0" smtClean="0">
                <a:solidFill>
                  <a:schemeClr val="tx1"/>
                </a:solidFill>
              </a:rPr>
              <a:t>Our </a:t>
            </a:r>
            <a:r>
              <a:rPr lang="nb-NO" sz="3600" b="1" dirty="0">
                <a:solidFill>
                  <a:schemeClr val="tx1"/>
                </a:solidFill>
              </a:rPr>
              <a:t>service </a:t>
            </a:r>
            <a:r>
              <a:rPr lang="nb-NO" sz="3600" b="1" dirty="0" err="1">
                <a:solidFill>
                  <a:schemeClr val="tx1"/>
                </a:solidFill>
              </a:rPr>
              <a:t>portfolio</a:t>
            </a:r>
            <a:endParaRPr lang="nb-NO" sz="3600" b="1" dirty="0">
              <a:solidFill>
                <a:schemeClr val="tx1"/>
              </a:solidFill>
            </a:endParaRPr>
          </a:p>
        </p:txBody>
      </p:sp>
      <p:sp>
        <p:nvSpPr>
          <p:cNvPr id="15" name="Avrundet rektangel 14"/>
          <p:cNvSpPr/>
          <p:nvPr/>
        </p:nvSpPr>
        <p:spPr>
          <a:xfrm>
            <a:off x="9594998" y="1556487"/>
            <a:ext cx="1981200" cy="90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tx1"/>
                </a:solidFill>
              </a:rPr>
              <a:t>XML</a:t>
            </a:r>
            <a:endParaRPr lang="nb-NO" sz="2400" dirty="0">
              <a:solidFill>
                <a:schemeClr val="tx1"/>
              </a:solidFill>
            </a:endParaRPr>
          </a:p>
        </p:txBody>
      </p:sp>
      <p:sp>
        <p:nvSpPr>
          <p:cNvPr id="16" name="Avrundet rektangel 15"/>
          <p:cNvSpPr/>
          <p:nvPr/>
        </p:nvSpPr>
        <p:spPr>
          <a:xfrm>
            <a:off x="9588500" y="3949700"/>
            <a:ext cx="1981200" cy="90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err="1" smtClean="0">
                <a:solidFill>
                  <a:schemeClr val="tx1"/>
                </a:solidFill>
              </a:rPr>
              <a:t>Article</a:t>
            </a:r>
            <a:r>
              <a:rPr lang="nb-NO" sz="2400" dirty="0" smtClean="0">
                <a:solidFill>
                  <a:schemeClr val="tx1"/>
                </a:solidFill>
              </a:rPr>
              <a:t> </a:t>
            </a:r>
            <a:r>
              <a:rPr lang="nb-NO" sz="2400" dirty="0" err="1" smtClean="0">
                <a:solidFill>
                  <a:schemeClr val="tx1"/>
                </a:solidFill>
              </a:rPr>
              <a:t>level</a:t>
            </a:r>
            <a:r>
              <a:rPr lang="nb-NO" sz="2400" dirty="0" smtClean="0">
                <a:solidFill>
                  <a:schemeClr val="tx1"/>
                </a:solidFill>
              </a:rPr>
              <a:t> </a:t>
            </a:r>
            <a:r>
              <a:rPr lang="nb-NO" sz="2400" dirty="0" err="1" smtClean="0">
                <a:solidFill>
                  <a:schemeClr val="tx1"/>
                </a:solidFill>
              </a:rPr>
              <a:t>metrics</a:t>
            </a:r>
            <a:endParaRPr lang="nb-NO" sz="2400" dirty="0">
              <a:solidFill>
                <a:schemeClr val="tx1"/>
              </a:solidFill>
            </a:endParaRPr>
          </a:p>
        </p:txBody>
      </p:sp>
      <p:sp>
        <p:nvSpPr>
          <p:cNvPr id="17" name="Avrundet rektangel 16"/>
          <p:cNvSpPr/>
          <p:nvPr/>
        </p:nvSpPr>
        <p:spPr>
          <a:xfrm>
            <a:off x="8458200" y="5118100"/>
            <a:ext cx="3136900" cy="90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 err="1" smtClean="0">
                <a:solidFill>
                  <a:schemeClr val="tx1"/>
                </a:solidFill>
              </a:rPr>
              <a:t>entity-fishing</a:t>
            </a:r>
            <a:endParaRPr lang="nb-NO" sz="3600" dirty="0">
              <a:solidFill>
                <a:schemeClr val="tx1"/>
              </a:solidFill>
            </a:endParaRPr>
          </a:p>
        </p:txBody>
      </p:sp>
      <p:grpSp>
        <p:nvGrpSpPr>
          <p:cNvPr id="21" name="Gruppe 20"/>
          <p:cNvGrpSpPr/>
          <p:nvPr/>
        </p:nvGrpSpPr>
        <p:grpSpPr>
          <a:xfrm>
            <a:off x="889000" y="631614"/>
            <a:ext cx="7785100" cy="2289386"/>
            <a:chOff x="635000" y="1647614"/>
            <a:chExt cx="7785100" cy="2289386"/>
          </a:xfrm>
        </p:grpSpPr>
        <p:sp>
          <p:nvSpPr>
            <p:cNvPr id="12" name="Avrundet rektangel 11"/>
            <p:cNvSpPr/>
            <p:nvPr/>
          </p:nvSpPr>
          <p:spPr>
            <a:xfrm>
              <a:off x="6896100" y="3213100"/>
              <a:ext cx="1524000" cy="723900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2400" dirty="0">
                  <a:solidFill>
                    <a:schemeClr val="tx1"/>
                  </a:solidFill>
                </a:rPr>
                <a:t>Help </a:t>
              </a:r>
              <a:r>
                <a:rPr lang="nb-NO" sz="2400" dirty="0" err="1">
                  <a:solidFill>
                    <a:schemeClr val="tx1"/>
                  </a:solidFill>
                </a:rPr>
                <a:t>with</a:t>
              </a:r>
              <a:r>
                <a:rPr lang="nb-NO" sz="2400" dirty="0">
                  <a:solidFill>
                    <a:schemeClr val="tx1"/>
                  </a:solidFill>
                </a:rPr>
                <a:t> </a:t>
              </a:r>
              <a:r>
                <a:rPr lang="nb-NO" sz="2400" dirty="0" err="1">
                  <a:solidFill>
                    <a:schemeClr val="tx1"/>
                  </a:solidFill>
                </a:rPr>
                <a:t>indexing</a:t>
              </a:r>
              <a:endParaRPr lang="nb-NO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Avrundet rektangel 6"/>
            <p:cNvSpPr/>
            <p:nvPr/>
          </p:nvSpPr>
          <p:spPr>
            <a:xfrm>
              <a:off x="635000" y="1943100"/>
              <a:ext cx="2057400" cy="11811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2800" dirty="0">
                  <a:solidFill>
                    <a:schemeClr val="bg1"/>
                  </a:solidFill>
                </a:rPr>
                <a:t>OJS training </a:t>
              </a:r>
              <a:r>
                <a:rPr lang="nb-NO" sz="2800" dirty="0" smtClean="0">
                  <a:solidFill>
                    <a:schemeClr val="bg1"/>
                  </a:solidFill>
                </a:rPr>
                <a:t>&amp; support</a:t>
              </a:r>
              <a:endParaRPr lang="nb-NO" sz="2800" dirty="0">
                <a:solidFill>
                  <a:schemeClr val="bg1"/>
                </a:solidFill>
              </a:endParaRPr>
            </a:p>
          </p:txBody>
        </p:sp>
        <p:sp>
          <p:nvSpPr>
            <p:cNvPr id="11" name="Avrundet rektangel 10"/>
            <p:cNvSpPr/>
            <p:nvPr/>
          </p:nvSpPr>
          <p:spPr>
            <a:xfrm>
              <a:off x="2832100" y="2590800"/>
              <a:ext cx="1854200" cy="7239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2400" dirty="0" smtClean="0">
                  <a:solidFill>
                    <a:schemeClr val="tx1"/>
                  </a:solidFill>
                </a:rPr>
                <a:t>PKP LOCKSS</a:t>
              </a:r>
              <a:endParaRPr lang="nb-NO" sz="2400" dirty="0">
                <a:solidFill>
                  <a:schemeClr val="tx1"/>
                </a:solidFill>
              </a:endParaRPr>
            </a:p>
          </p:txBody>
        </p:sp>
        <p:pic>
          <p:nvPicPr>
            <p:cNvPr id="20" name="Bild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605" y="1647614"/>
              <a:ext cx="2193495" cy="12635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9" name="Bild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000" y="2209800"/>
              <a:ext cx="939800" cy="939800"/>
            </a:xfrm>
            <a:prstGeom prst="rect">
              <a:avLst/>
            </a:prstGeom>
          </p:spPr>
        </p:pic>
      </p:grpSp>
      <p:sp>
        <p:nvSpPr>
          <p:cNvPr id="13" name="Avrundet rektangel 12"/>
          <p:cNvSpPr/>
          <p:nvPr/>
        </p:nvSpPr>
        <p:spPr>
          <a:xfrm>
            <a:off x="9587909" y="2718981"/>
            <a:ext cx="1981200" cy="90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err="1" smtClean="0">
                <a:solidFill>
                  <a:schemeClr val="tx1"/>
                </a:solidFill>
              </a:rPr>
              <a:t>Promotion</a:t>
            </a:r>
            <a:r>
              <a:rPr lang="nb-NO" sz="2400" dirty="0" smtClean="0">
                <a:solidFill>
                  <a:schemeClr val="tx1"/>
                </a:solidFill>
              </a:rPr>
              <a:t> in </a:t>
            </a:r>
            <a:r>
              <a:rPr lang="nb-NO" sz="2400" dirty="0" err="1" smtClean="0">
                <a:solidFill>
                  <a:schemeClr val="tx1"/>
                </a:solidFill>
              </a:rPr>
              <a:t>social</a:t>
            </a:r>
            <a:r>
              <a:rPr lang="nb-NO" sz="2400" dirty="0" smtClean="0">
                <a:solidFill>
                  <a:schemeClr val="tx1"/>
                </a:solidFill>
              </a:rPr>
              <a:t> media</a:t>
            </a:r>
            <a:endParaRPr lang="nb-NO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Use</a:t>
            </a:r>
            <a:r>
              <a:rPr lang="nb-NO" dirty="0" smtClean="0"/>
              <a:t> cases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PDF </a:t>
            </a:r>
            <a:r>
              <a:rPr lang="nb-NO" dirty="0" err="1" smtClean="0"/>
              <a:t>annotation</a:t>
            </a:r>
            <a:endParaRPr lang="nb-NO" dirty="0" smtClean="0"/>
          </a:p>
          <a:p>
            <a:endParaRPr lang="nb-NO" dirty="0"/>
          </a:p>
          <a:p>
            <a:r>
              <a:rPr lang="nb-NO" dirty="0" err="1" smtClean="0"/>
              <a:t>Digitized</a:t>
            </a:r>
            <a:r>
              <a:rPr lang="nb-NO" dirty="0" smtClean="0"/>
              <a:t> </a:t>
            </a:r>
            <a:r>
              <a:rPr lang="nb-NO" dirty="0" err="1" smtClean="0"/>
              <a:t>maps</a:t>
            </a:r>
            <a:r>
              <a:rPr lang="nb-NO" dirty="0" smtClean="0"/>
              <a:t>?</a:t>
            </a:r>
          </a:p>
          <a:p>
            <a:endParaRPr lang="nb-NO" dirty="0"/>
          </a:p>
          <a:p>
            <a:r>
              <a:rPr lang="nb-NO" dirty="0" err="1" smtClean="0"/>
              <a:t>Wordclouds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i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56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kjermutkli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58" y="1606760"/>
            <a:ext cx="9113897" cy="5251240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PDF </a:t>
            </a:r>
            <a:r>
              <a:rPr lang="nb-NO" dirty="0" err="1" smtClean="0"/>
              <a:t>annotation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64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Skjermutklipp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 b="4976"/>
          <a:stretch/>
        </p:blipFill>
        <p:spPr>
          <a:xfrm>
            <a:off x="0" y="26869"/>
            <a:ext cx="4259701" cy="6831131"/>
          </a:xfrm>
        </p:spPr>
      </p:pic>
      <p:sp>
        <p:nvSpPr>
          <p:cNvPr id="7" name="TekstSylinder 6"/>
          <p:cNvSpPr txBox="1"/>
          <p:nvPr/>
        </p:nvSpPr>
        <p:spPr>
          <a:xfrm>
            <a:off x="4403060" y="6371158"/>
            <a:ext cx="702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https://</a:t>
            </a:r>
            <a:r>
              <a:rPr lang="nb-NO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septentrio.uit.no/index.php/aurora/article/view/4302</a:t>
            </a:r>
            <a:r>
              <a:rPr lang="nb-NO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nb-N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Bild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4"/>
          <a:stretch/>
        </p:blipFill>
        <p:spPr>
          <a:xfrm>
            <a:off x="4373940" y="2867076"/>
            <a:ext cx="4599172" cy="3424726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584791" y="2243469"/>
            <a:ext cx="1073888" cy="3083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2863702" y="1821711"/>
            <a:ext cx="1073888" cy="3083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Skjermutklip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77" y="1156771"/>
            <a:ext cx="6351914" cy="1821568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6400801" y="0"/>
            <a:ext cx="4649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err="1" smtClean="0">
                <a:latin typeface="+mj-lt"/>
              </a:rPr>
              <a:t>Archaic</a:t>
            </a:r>
            <a:r>
              <a:rPr lang="nb-NO" sz="4000" dirty="0" smtClean="0">
                <a:latin typeface="+mj-lt"/>
              </a:rPr>
              <a:t> </a:t>
            </a:r>
            <a:r>
              <a:rPr lang="nb-NO" sz="4000" dirty="0" err="1" smtClean="0">
                <a:latin typeface="+mj-lt"/>
              </a:rPr>
              <a:t>place</a:t>
            </a:r>
            <a:r>
              <a:rPr lang="nb-NO" sz="4000" dirty="0" smtClean="0">
                <a:latin typeface="+mj-lt"/>
              </a:rPr>
              <a:t> </a:t>
            </a:r>
            <a:r>
              <a:rPr lang="nb-NO" sz="4000" dirty="0" err="1" smtClean="0">
                <a:latin typeface="+mj-lt"/>
              </a:rPr>
              <a:t>names</a:t>
            </a:r>
            <a:endParaRPr lang="nb-NO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6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kjermutklip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71"/>
          <a:stretch/>
        </p:blipFill>
        <p:spPr>
          <a:xfrm>
            <a:off x="697325" y="4859079"/>
            <a:ext cx="6422615" cy="167994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808073" y="4944137"/>
            <a:ext cx="4093535" cy="4040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7323526" y="4904300"/>
            <a:ext cx="401910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err="1" smtClean="0"/>
              <a:t>LudwigPhilippThümmigs</a:t>
            </a:r>
            <a:endParaRPr lang="nb-NO" sz="2400" dirty="0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827568" y="311962"/>
            <a:ext cx="10515600" cy="1325563"/>
          </a:xfrm>
        </p:spPr>
        <p:txBody>
          <a:bodyPr/>
          <a:lstStyle/>
          <a:p>
            <a:r>
              <a:rPr lang="nb-NO" dirty="0" err="1" smtClean="0"/>
              <a:t>Some</a:t>
            </a:r>
            <a:r>
              <a:rPr lang="nb-NO" dirty="0" smtClean="0"/>
              <a:t> </a:t>
            </a:r>
            <a:r>
              <a:rPr lang="nb-NO" dirty="0" err="1" smtClean="0"/>
              <a:t>issues</a:t>
            </a:r>
            <a:endParaRPr lang="nb-NO" dirty="0"/>
          </a:p>
        </p:txBody>
      </p:sp>
      <p:pic>
        <p:nvPicPr>
          <p:cNvPr id="11" name="Bilde 10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0" y="2764465"/>
            <a:ext cx="5477284" cy="1730113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6429239" y="3277516"/>
            <a:ext cx="481654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Vei§Ljn!8,8curmjei8, </a:t>
            </a:r>
            <a:r>
              <a:rPr lang="nb-NO" sz="2400" dirty="0" err="1" smtClean="0"/>
              <a:t>bjerrttinA</a:t>
            </a:r>
            <a:r>
              <a:rPr lang="nb-NO" sz="2400" dirty="0" smtClean="0"/>
              <a:t>,</a:t>
            </a:r>
            <a:endParaRPr lang="nb-NO" dirty="0"/>
          </a:p>
        </p:txBody>
      </p:sp>
      <p:sp>
        <p:nvSpPr>
          <p:cNvPr id="13" name="Rektangel 12"/>
          <p:cNvSpPr/>
          <p:nvPr/>
        </p:nvSpPr>
        <p:spPr>
          <a:xfrm>
            <a:off x="1789814" y="3327992"/>
            <a:ext cx="4334539" cy="4820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/>
          <p:cNvSpPr txBox="1"/>
          <p:nvPr/>
        </p:nvSpPr>
        <p:spPr>
          <a:xfrm>
            <a:off x="765544" y="1648047"/>
            <a:ext cx="4795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 smtClean="0"/>
              <a:t>Old </a:t>
            </a:r>
            <a:r>
              <a:rPr lang="nb-NO" sz="2800" b="1" dirty="0" err="1" smtClean="0"/>
              <a:t>orthography</a:t>
            </a:r>
            <a:endParaRPr lang="nb-NO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 smtClean="0"/>
              <a:t>1–8% </a:t>
            </a:r>
            <a:r>
              <a:rPr lang="nb-NO" sz="2800" b="1" dirty="0" err="1" smtClean="0"/>
              <a:t>of</a:t>
            </a:r>
            <a:r>
              <a:rPr lang="nb-NO" sz="2800" b="1" dirty="0" smtClean="0"/>
              <a:t> OCR is </a:t>
            </a:r>
            <a:r>
              <a:rPr lang="nb-NO" sz="2800" b="1" dirty="0" err="1" smtClean="0"/>
              <a:t>wrong</a:t>
            </a:r>
            <a:endParaRPr lang="nb-NO" sz="2800" b="1" dirty="0"/>
          </a:p>
        </p:txBody>
      </p:sp>
      <p:sp>
        <p:nvSpPr>
          <p:cNvPr id="2" name="TekstSylinder 1"/>
          <p:cNvSpPr txBox="1"/>
          <p:nvPr/>
        </p:nvSpPr>
        <p:spPr>
          <a:xfrm>
            <a:off x="6356733" y="2886420"/>
            <a:ext cx="204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OCR </a:t>
            </a:r>
            <a:r>
              <a:rPr lang="nb-NO" dirty="0" err="1"/>
              <a:t>string</a:t>
            </a:r>
            <a:r>
              <a:rPr lang="nb-NO" dirty="0"/>
              <a:t>: 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7324380" y="4548131"/>
            <a:ext cx="204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OCR </a:t>
            </a:r>
            <a:r>
              <a:rPr lang="nb-NO" dirty="0" err="1"/>
              <a:t>string</a:t>
            </a:r>
            <a:r>
              <a:rPr lang="nb-NO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4639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35740" t="30373" r="27557" b="-1"/>
          <a:stretch/>
        </p:blipFill>
        <p:spPr>
          <a:xfrm>
            <a:off x="760021" y="1370095"/>
            <a:ext cx="4892633" cy="5606658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1030844" y="5689106"/>
            <a:ext cx="1574800" cy="431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/>
          <p:cNvSpPr/>
          <p:nvPr/>
        </p:nvSpPr>
        <p:spPr>
          <a:xfrm>
            <a:off x="2870365" y="3418609"/>
            <a:ext cx="1003300" cy="393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 descr="Skjermutklip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52" b="29195"/>
          <a:stretch/>
        </p:blipFill>
        <p:spPr>
          <a:xfrm>
            <a:off x="5842661" y="3335319"/>
            <a:ext cx="6246420" cy="3231735"/>
          </a:xfrm>
          <a:prstGeom prst="rect">
            <a:avLst/>
          </a:prstGeom>
        </p:spPr>
      </p:pic>
      <p:pic>
        <p:nvPicPr>
          <p:cNvPr id="4" name="Bilde 3" descr="Skjermutklipp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381"/>
          <a:stretch/>
        </p:blipFill>
        <p:spPr>
          <a:xfrm>
            <a:off x="5874327" y="1369661"/>
            <a:ext cx="4469081" cy="1933033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665018" y="198870"/>
            <a:ext cx="10665032" cy="1325563"/>
          </a:xfrm>
        </p:spPr>
        <p:txBody>
          <a:bodyPr/>
          <a:lstStyle/>
          <a:p>
            <a:r>
              <a:rPr lang="nb-NO" dirty="0" err="1" smtClean="0"/>
              <a:t>Digitized</a:t>
            </a:r>
            <a:r>
              <a:rPr lang="nb-NO" dirty="0" smtClean="0"/>
              <a:t> </a:t>
            </a:r>
            <a:r>
              <a:rPr lang="nb-NO" dirty="0" err="1" smtClean="0"/>
              <a:t>maps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50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35741" t="20555" r="14928"/>
          <a:stretch/>
        </p:blipFill>
        <p:spPr>
          <a:xfrm>
            <a:off x="0" y="0"/>
            <a:ext cx="7049832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406900" y="1422400"/>
            <a:ext cx="1079500" cy="444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/>
          <p:cNvSpPr/>
          <p:nvPr/>
        </p:nvSpPr>
        <p:spPr>
          <a:xfrm>
            <a:off x="3860800" y="3086100"/>
            <a:ext cx="1333500" cy="457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/>
          <p:cNvSpPr/>
          <p:nvPr/>
        </p:nvSpPr>
        <p:spPr>
          <a:xfrm>
            <a:off x="330200" y="5499100"/>
            <a:ext cx="1574800" cy="431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/>
          <p:cNvSpPr/>
          <p:nvPr/>
        </p:nvSpPr>
        <p:spPr>
          <a:xfrm>
            <a:off x="1955800" y="1244600"/>
            <a:ext cx="1574800" cy="431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/>
          <p:cNvSpPr/>
          <p:nvPr/>
        </p:nvSpPr>
        <p:spPr>
          <a:xfrm>
            <a:off x="2324100" y="3086100"/>
            <a:ext cx="1003300" cy="393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/>
          <p:cNvSpPr/>
          <p:nvPr/>
        </p:nvSpPr>
        <p:spPr>
          <a:xfrm>
            <a:off x="355600" y="4025900"/>
            <a:ext cx="1574800" cy="431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/>
          <p:cNvSpPr/>
          <p:nvPr/>
        </p:nvSpPr>
        <p:spPr>
          <a:xfrm>
            <a:off x="127000" y="4559300"/>
            <a:ext cx="1574800" cy="431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Bilde 19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1" y="-1"/>
            <a:ext cx="5384800" cy="6848061"/>
          </a:xfrm>
          <a:prstGeom prst="rect">
            <a:avLst/>
          </a:prstGeom>
        </p:spPr>
      </p:pic>
      <p:sp>
        <p:nvSpPr>
          <p:cNvPr id="22" name="TekstSylinder 21"/>
          <p:cNvSpPr txBox="1"/>
          <p:nvPr/>
        </p:nvSpPr>
        <p:spPr>
          <a:xfrm>
            <a:off x="7264400" y="63754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Lødingen</a:t>
            </a:r>
            <a:endParaRPr lang="nb-NO" b="1" dirty="0"/>
          </a:p>
        </p:txBody>
      </p:sp>
      <p:sp>
        <p:nvSpPr>
          <p:cNvPr id="24" name="TekstSylinder 23"/>
          <p:cNvSpPr txBox="1"/>
          <p:nvPr/>
        </p:nvSpPr>
        <p:spPr>
          <a:xfrm>
            <a:off x="8051800" y="4686300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Trondenes</a:t>
            </a:r>
            <a:endParaRPr lang="nb-NO" b="1" dirty="0"/>
          </a:p>
        </p:txBody>
      </p:sp>
      <p:sp>
        <p:nvSpPr>
          <p:cNvPr id="26" name="TekstSylinder 25"/>
          <p:cNvSpPr txBox="1"/>
          <p:nvPr/>
        </p:nvSpPr>
        <p:spPr>
          <a:xfrm>
            <a:off x="10312400" y="3193534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Kjelvika</a:t>
            </a:r>
            <a:endParaRPr lang="nb-NO" b="1" dirty="0"/>
          </a:p>
        </p:txBody>
      </p:sp>
      <p:sp>
        <p:nvSpPr>
          <p:cNvPr id="27" name="TekstSylinder 26"/>
          <p:cNvSpPr txBox="1"/>
          <p:nvPr/>
        </p:nvSpPr>
        <p:spPr>
          <a:xfrm>
            <a:off x="9728200" y="2628900"/>
            <a:ext cx="6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Berg</a:t>
            </a:r>
            <a:endParaRPr lang="nb-NO" b="1" dirty="0"/>
          </a:p>
        </p:txBody>
      </p:sp>
      <p:sp>
        <p:nvSpPr>
          <p:cNvPr id="28" name="TekstSylinder 27"/>
          <p:cNvSpPr txBox="1"/>
          <p:nvPr/>
        </p:nvSpPr>
        <p:spPr>
          <a:xfrm>
            <a:off x="7366000" y="2723634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Andenes</a:t>
            </a:r>
            <a:endParaRPr lang="nb-NO" b="1" dirty="0"/>
          </a:p>
        </p:txBody>
      </p:sp>
      <p:sp>
        <p:nvSpPr>
          <p:cNvPr id="29" name="TekstSylinder 28"/>
          <p:cNvSpPr txBox="1"/>
          <p:nvPr/>
        </p:nvSpPr>
        <p:spPr>
          <a:xfrm>
            <a:off x="10312400" y="450334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Rødholmen</a:t>
            </a:r>
            <a:endParaRPr lang="nb-NO" b="1" dirty="0"/>
          </a:p>
        </p:txBody>
      </p:sp>
      <p:sp>
        <p:nvSpPr>
          <p:cNvPr id="30" name="TekstSylinder 29"/>
          <p:cNvSpPr txBox="1"/>
          <p:nvPr/>
        </p:nvSpPr>
        <p:spPr>
          <a:xfrm>
            <a:off x="11226800" y="1587500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Sandvika</a:t>
            </a:r>
            <a:endParaRPr lang="nb-NO" b="1" dirty="0"/>
          </a:p>
        </p:txBody>
      </p:sp>
      <p:sp>
        <p:nvSpPr>
          <p:cNvPr id="31" name="TekstSylinder 30"/>
          <p:cNvSpPr txBox="1"/>
          <p:nvPr/>
        </p:nvSpPr>
        <p:spPr>
          <a:xfrm>
            <a:off x="139700" y="6083300"/>
            <a:ext cx="6616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i="1" dirty="0" err="1"/>
              <a:t>Septentrionaliu</a:t>
            </a:r>
            <a:r>
              <a:rPr lang="nb-NO" i="1" dirty="0"/>
              <a:t> regionum </a:t>
            </a:r>
            <a:r>
              <a:rPr lang="nb-NO" i="1" dirty="0" err="1"/>
              <a:t>Svetiæ</a:t>
            </a:r>
            <a:r>
              <a:rPr lang="nb-NO" i="1" dirty="0"/>
              <a:t> </a:t>
            </a:r>
            <a:r>
              <a:rPr lang="nb-NO" i="1" dirty="0" err="1"/>
              <a:t>Gothiæ</a:t>
            </a:r>
            <a:r>
              <a:rPr lang="nb-NO" i="1" dirty="0"/>
              <a:t> </a:t>
            </a:r>
            <a:r>
              <a:rPr lang="nb-NO" i="1" dirty="0" err="1"/>
              <a:t>Norvegiæ</a:t>
            </a:r>
            <a:r>
              <a:rPr lang="nb-NO" i="1" dirty="0"/>
              <a:t> </a:t>
            </a:r>
            <a:r>
              <a:rPr lang="nb-NO" i="1" dirty="0" err="1" smtClean="0"/>
              <a:t>Daniæ</a:t>
            </a:r>
            <a:r>
              <a:rPr lang="nb-NO" i="1" dirty="0" smtClean="0"/>
              <a:t>…</a:t>
            </a:r>
          </a:p>
          <a:p>
            <a:r>
              <a:rPr lang="nb-NO" dirty="0" smtClean="0"/>
              <a:t>Gerard </a:t>
            </a:r>
            <a:r>
              <a:rPr lang="nb-NO" dirty="0"/>
              <a:t>de </a:t>
            </a:r>
            <a:r>
              <a:rPr lang="nb-NO" dirty="0" err="1"/>
              <a:t>Jode</a:t>
            </a:r>
            <a:r>
              <a:rPr lang="nb-NO" dirty="0"/>
              <a:t>, 1570</a:t>
            </a:r>
          </a:p>
        </p:txBody>
      </p:sp>
      <p:pic>
        <p:nvPicPr>
          <p:cNvPr id="32" name="Bild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52" y="154083"/>
            <a:ext cx="1869768" cy="1242060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132202" y="77118"/>
            <a:ext cx="7799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800" dirty="0" err="1" smtClean="0"/>
              <a:t>Map-viewing</a:t>
            </a:r>
            <a:r>
              <a:rPr lang="nb-NO" sz="2800" dirty="0" smtClean="0"/>
              <a:t> </a:t>
            </a:r>
            <a:r>
              <a:rPr lang="nb-NO" sz="2800" dirty="0" err="1" smtClean="0"/>
              <a:t>with</a:t>
            </a:r>
            <a:r>
              <a:rPr lang="nb-NO" sz="2800" dirty="0" smtClean="0"/>
              <a:t> a </a:t>
            </a:r>
            <a:r>
              <a:rPr lang="nb-NO" sz="2800" dirty="0" err="1" smtClean="0"/>
              <a:t>responsive</a:t>
            </a:r>
            <a:r>
              <a:rPr lang="nb-NO" sz="2800" dirty="0" smtClean="0"/>
              <a:t> </a:t>
            </a:r>
            <a:r>
              <a:rPr lang="nb-NO" sz="2800" dirty="0" err="1" smtClean="0"/>
              <a:t>modern</a:t>
            </a:r>
            <a:r>
              <a:rPr lang="nb-NO" sz="2800" dirty="0" smtClean="0"/>
              <a:t> </a:t>
            </a:r>
            <a:r>
              <a:rPr lang="nb-NO" sz="2800" dirty="0" err="1" smtClean="0"/>
              <a:t>map</a:t>
            </a:r>
            <a:r>
              <a:rPr lang="nb-NO" sz="2800" dirty="0" smtClean="0"/>
              <a:t>-«</a:t>
            </a:r>
            <a:r>
              <a:rPr lang="nb-NO" sz="2800" dirty="0" err="1" smtClean="0"/>
              <a:t>key</a:t>
            </a:r>
            <a:r>
              <a:rPr lang="nb-NO" sz="2800" dirty="0" smtClean="0"/>
              <a:t>»?</a:t>
            </a:r>
            <a:endParaRPr lang="nb-NO" sz="2800" dirty="0"/>
          </a:p>
        </p:txBody>
      </p:sp>
      <p:sp>
        <p:nvSpPr>
          <p:cNvPr id="4" name="Pil opp 3"/>
          <p:cNvSpPr/>
          <p:nvPr/>
        </p:nvSpPr>
        <p:spPr>
          <a:xfrm rot="19135111">
            <a:off x="4932522" y="3384737"/>
            <a:ext cx="302362" cy="398897"/>
          </a:xfrm>
          <a:prstGeom prst="upArrow">
            <a:avLst/>
          </a:prstGeom>
          <a:solidFill>
            <a:srgbClr val="B61A8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il opp 22"/>
          <p:cNvSpPr/>
          <p:nvPr/>
        </p:nvSpPr>
        <p:spPr>
          <a:xfrm rot="19135111">
            <a:off x="11023014" y="3460018"/>
            <a:ext cx="302362" cy="398897"/>
          </a:xfrm>
          <a:prstGeom prst="upArrow">
            <a:avLst/>
          </a:prstGeom>
          <a:solidFill>
            <a:srgbClr val="B61A8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47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3799</TotalTime>
  <Words>492</Words>
  <Application>Microsoft Office PowerPoint</Application>
  <PresentationFormat>Widescreen</PresentationFormat>
  <Paragraphs>94</Paragraphs>
  <Slides>12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Use cases</vt:lpstr>
      <vt:lpstr>PDF annotation</vt:lpstr>
      <vt:lpstr>PowerPoint-presentasjon</vt:lpstr>
      <vt:lpstr>Some issues</vt:lpstr>
      <vt:lpstr>Digitized maps</vt:lpstr>
      <vt:lpstr>PowerPoint-presentasjon</vt:lpstr>
      <vt:lpstr>PDF annotation in Septentrio’s born-digital series</vt:lpstr>
      <vt:lpstr>Wordclouds</vt:lpstr>
      <vt:lpstr>  The end   So, where do we start?  </vt:lpstr>
    </vt:vector>
  </TitlesOfParts>
  <Company>UiT Norges arktiske universitet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Aysa Ekanger</dc:creator>
  <cp:lastModifiedBy>Ekanger Aysa</cp:lastModifiedBy>
  <cp:revision>81</cp:revision>
  <dcterms:created xsi:type="dcterms:W3CDTF">2018-08-26T12:40:28Z</dcterms:created>
  <dcterms:modified xsi:type="dcterms:W3CDTF">2018-10-18T19:23:17Z</dcterms:modified>
</cp:coreProperties>
</file>